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27"/>
  </p:notesMasterIdLst>
  <p:sldIdLst>
    <p:sldId id="289" r:id="rId3"/>
    <p:sldId id="299" r:id="rId4"/>
    <p:sldId id="300" r:id="rId5"/>
    <p:sldId id="301" r:id="rId6"/>
    <p:sldId id="291" r:id="rId7"/>
    <p:sldId id="292" r:id="rId8"/>
    <p:sldId id="302" r:id="rId9"/>
    <p:sldId id="277" r:id="rId10"/>
    <p:sldId id="270" r:id="rId11"/>
    <p:sldId id="293" r:id="rId12"/>
    <p:sldId id="271" r:id="rId13"/>
    <p:sldId id="272" r:id="rId14"/>
    <p:sldId id="280" r:id="rId15"/>
    <p:sldId id="258" r:id="rId16"/>
    <p:sldId id="262" r:id="rId17"/>
    <p:sldId id="297" r:id="rId18"/>
    <p:sldId id="298" r:id="rId19"/>
    <p:sldId id="260" r:id="rId20"/>
    <p:sldId id="273" r:id="rId21"/>
    <p:sldId id="267" r:id="rId22"/>
    <p:sldId id="264" r:id="rId23"/>
    <p:sldId id="295" r:id="rId24"/>
    <p:sldId id="303" r:id="rId25"/>
    <p:sldId id="296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79" autoAdjust="0"/>
    <p:restoredTop sz="87011" autoAdjust="0"/>
  </p:normalViewPr>
  <p:slideViewPr>
    <p:cSldViewPr snapToGrid="0" snapToObjects="1" showGuides="1">
      <p:cViewPr>
        <p:scale>
          <a:sx n="99" d="100"/>
          <a:sy n="99" d="100"/>
        </p:scale>
        <p:origin x="-100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CCE Grants (07-12)</c:v>
                </c:pt>
              </c:strCache>
            </c:strRef>
          </c:tx>
          <c:dLbls>
            <c:dLbl>
              <c:idx val="0"/>
              <c:layout>
                <c:manualLayout>
                  <c:x val="-0.184826762447537"/>
                  <c:y val="-0.27916714198246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49331538531165"/>
                  <c:y val="0.10299977827736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Ongoing Projects (n=13)</c:v>
                </c:pt>
                <c:pt idx="1">
                  <c:v>Closed Projects (n=7)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0.65</c:v>
                </c:pt>
                <c:pt idx="1">
                  <c:v>0.35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CCE Grants (07-12)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Ongoing Projects (n=16)</c:v>
                </c:pt>
                <c:pt idx="1">
                  <c:v>Closed Projects (n=4)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0.8</c:v>
                </c:pt>
                <c:pt idx="1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6455336"/>
        <c:axId val="2076458312"/>
      </c:barChart>
      <c:catAx>
        <c:axId val="2076455336"/>
        <c:scaling>
          <c:orientation val="minMax"/>
        </c:scaling>
        <c:delete val="0"/>
        <c:axPos val="b"/>
        <c:majorTickMark val="out"/>
        <c:minorTickMark val="none"/>
        <c:tickLblPos val="nextTo"/>
        <c:crossAx val="2076458312"/>
        <c:crosses val="autoZero"/>
        <c:auto val="1"/>
        <c:lblAlgn val="ctr"/>
        <c:lblOffset val="100"/>
        <c:noMultiLvlLbl val="0"/>
      </c:catAx>
      <c:valAx>
        <c:axId val="207645831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2076455336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264775930786"/>
          <c:y val="0.0318937136643961"/>
          <c:w val="0.848130285797609"/>
          <c:h val="0.49445836261264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00154320987654321"/>
                  <c:y val="-0.25238842432125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00154320987654324"/>
                  <c:y val="-0.24648194852081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"/>
                  <c:y val="-0.20823018722791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00154320987654327"/>
                  <c:y val="-0.19937082232113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0"/>
                  <c:y val="-0.1787684971215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00308641975308642"/>
                  <c:y val="-0.1728622538503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0"/>
                  <c:y val="-0.10810192408663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13167416960178E-16"/>
                  <c:y val="-0.099311852900128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0.00154320987654321"/>
                  <c:y val="-0.1022649745357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0.00154320987654321"/>
                  <c:y val="-0.084546244722167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.0"/>
                  <c:y val="-0.069850162793736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0.00154320987654321"/>
                  <c:y val="-0.046294483429267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Sheet1!$A$2:$A$13</c:f>
              <c:strCache>
                <c:ptCount val="12"/>
                <c:pt idx="0">
                  <c:v>Joint Presentations</c:v>
                </c:pt>
                <c:pt idx="1">
                  <c:v>Volunteers</c:v>
                </c:pt>
                <c:pt idx="2">
                  <c:v>No-Cost Consultation</c:v>
                </c:pt>
                <c:pt idx="3">
                  <c:v>Public Speaking</c:v>
                </c:pt>
                <c:pt idx="4">
                  <c:v>Agency-based project</c:v>
                </c:pt>
                <c:pt idx="5">
                  <c:v>Joint Publications</c:v>
                </c:pt>
                <c:pt idx="6">
                  <c:v>Co-write grants</c:v>
                </c:pt>
                <c:pt idx="7">
                  <c:v>Serves on Board</c:v>
                </c:pt>
                <c:pt idx="8">
                  <c:v>Fundraising</c:v>
                </c:pt>
                <c:pt idx="9">
                  <c:v>Other</c:v>
                </c:pt>
                <c:pt idx="10">
                  <c:v>Serves on Committees</c:v>
                </c:pt>
                <c:pt idx="11">
                  <c:v>Fee-based Consultation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10.0</c:v>
                </c:pt>
                <c:pt idx="1">
                  <c:v>10.0</c:v>
                </c:pt>
                <c:pt idx="2">
                  <c:v>8.0</c:v>
                </c:pt>
                <c:pt idx="3">
                  <c:v>8.0</c:v>
                </c:pt>
                <c:pt idx="4">
                  <c:v>7.0</c:v>
                </c:pt>
                <c:pt idx="5">
                  <c:v>7.0</c:v>
                </c:pt>
                <c:pt idx="6">
                  <c:v>4.0</c:v>
                </c:pt>
                <c:pt idx="7">
                  <c:v>3.0</c:v>
                </c:pt>
                <c:pt idx="8">
                  <c:v>3.0</c:v>
                </c:pt>
                <c:pt idx="9">
                  <c:v>3.0</c:v>
                </c:pt>
                <c:pt idx="10">
                  <c:v>2.0</c:v>
                </c:pt>
                <c:pt idx="11">
                  <c:v>1.0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103782584"/>
        <c:axId val="2103779592"/>
      </c:barChart>
      <c:catAx>
        <c:axId val="2103782584"/>
        <c:scaling>
          <c:orientation val="minMax"/>
        </c:scaling>
        <c:delete val="0"/>
        <c:axPos val="b"/>
        <c:majorTickMark val="out"/>
        <c:minorTickMark val="none"/>
        <c:tickLblPos val="nextTo"/>
        <c:crossAx val="2103779592"/>
        <c:crosses val="autoZero"/>
        <c:auto val="1"/>
        <c:lblAlgn val="ctr"/>
        <c:lblOffset val="100"/>
        <c:noMultiLvlLbl val="0"/>
      </c:catAx>
      <c:valAx>
        <c:axId val="2103779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03782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9443190755716"/>
          <c:y val="0.142078784634742"/>
          <c:w val="0.814814936327403"/>
          <c:h val="0.462186279472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Service Learning/ Internships</c:v>
                </c:pt>
                <c:pt idx="1">
                  <c:v>Public Speaking</c:v>
                </c:pt>
                <c:pt idx="2">
                  <c:v>Presents in Class</c:v>
                </c:pt>
                <c:pt idx="3">
                  <c:v>Data Access</c:v>
                </c:pt>
                <c:pt idx="4">
                  <c:v>Scholarship Consultation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9.0</c:v>
                </c:pt>
                <c:pt idx="1">
                  <c:v>8.0</c:v>
                </c:pt>
                <c:pt idx="2">
                  <c:v>7.0</c:v>
                </c:pt>
                <c:pt idx="3">
                  <c:v>6.0</c:v>
                </c:pt>
                <c:pt idx="4">
                  <c:v>4.0</c:v>
                </c:pt>
                <c:pt idx="5">
                  <c:v>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3751016"/>
        <c:axId val="2103748024"/>
      </c:barChart>
      <c:catAx>
        <c:axId val="2103751016"/>
        <c:scaling>
          <c:orientation val="minMax"/>
        </c:scaling>
        <c:delete val="0"/>
        <c:axPos val="b"/>
        <c:majorTickMark val="out"/>
        <c:minorTickMark val="none"/>
        <c:tickLblPos val="nextTo"/>
        <c:crossAx val="2103748024"/>
        <c:crosses val="autoZero"/>
        <c:auto val="1"/>
        <c:lblAlgn val="ctr"/>
        <c:lblOffset val="100"/>
        <c:noMultiLvlLbl val="0"/>
      </c:catAx>
      <c:valAx>
        <c:axId val="2103748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03751016"/>
        <c:crosses val="autoZero"/>
        <c:crossBetween val="between"/>
        <c:majorUnit val="2.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668596568679076"/>
          <c:y val="0.0428807321138132"/>
          <c:w val="0.912416198072115"/>
          <c:h val="0.6324651548640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Journal articles</c:v>
                </c:pt>
                <c:pt idx="1">
                  <c:v>Books or _x000d_book chapters</c:v>
                </c:pt>
                <c:pt idx="2">
                  <c:v>Creative expression</c:v>
                </c:pt>
                <c:pt idx="3">
                  <c:v>Technical reports</c:v>
                </c:pt>
                <c:pt idx="4">
                  <c:v>Conferences/_x000d_Presentations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9.0</c:v>
                </c:pt>
                <c:pt idx="1">
                  <c:v>1.0</c:v>
                </c:pt>
                <c:pt idx="2">
                  <c:v>19.0</c:v>
                </c:pt>
                <c:pt idx="3">
                  <c:v>1.0</c:v>
                </c:pt>
                <c:pt idx="4">
                  <c:v>27.0</c:v>
                </c:pt>
                <c:pt idx="5">
                  <c:v>18.0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3691768"/>
        <c:axId val="2103688744"/>
      </c:barChart>
      <c:catAx>
        <c:axId val="21036917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2103688744"/>
        <c:crosses val="autoZero"/>
        <c:auto val="1"/>
        <c:lblAlgn val="ctr"/>
        <c:lblOffset val="100"/>
        <c:noMultiLvlLbl val="0"/>
      </c:catAx>
      <c:valAx>
        <c:axId val="2103688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036917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629930786271925"/>
          <c:y val="0.0428807321138132"/>
          <c:w val="0.908521127193649"/>
          <c:h val="0.6368075074831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Journal articles</c:v>
                </c:pt>
                <c:pt idx="1">
                  <c:v>Books or _x000d_book chapters</c:v>
                </c:pt>
                <c:pt idx="2">
                  <c:v>Creative expression</c:v>
                </c:pt>
                <c:pt idx="3">
                  <c:v>Technical reports</c:v>
                </c:pt>
                <c:pt idx="4">
                  <c:v>Conferences/_x000d_Presentations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6.0</c:v>
                </c:pt>
                <c:pt idx="1">
                  <c:v>1.0</c:v>
                </c:pt>
                <c:pt idx="2">
                  <c:v>19.0</c:v>
                </c:pt>
                <c:pt idx="3">
                  <c:v>0.0</c:v>
                </c:pt>
                <c:pt idx="4">
                  <c:v>25.0</c:v>
                </c:pt>
                <c:pt idx="5">
                  <c:v>17.0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2073960"/>
        <c:axId val="2142076968"/>
      </c:barChart>
      <c:catAx>
        <c:axId val="21420739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2142076968"/>
        <c:crosses val="autoZero"/>
        <c:auto val="1"/>
        <c:lblAlgn val="ctr"/>
        <c:lblOffset val="100"/>
        <c:noMultiLvlLbl val="0"/>
      </c:catAx>
      <c:valAx>
        <c:axId val="21420769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420739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4DDAA4-C7F6-46B1-AF68-19A7E992F5D1}" type="datetimeFigureOut">
              <a:rPr lang="en-US" smtClean="0"/>
              <a:t>10/8/13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43C99B-D743-40AD-81C8-B96FE980E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836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Pull</a:t>
            </a:r>
            <a:r>
              <a:rPr lang="en-US" baseline="0" dirty="0" smtClean="0"/>
              <a:t> up grants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3C99B-D743-40AD-81C8-B96FE980E0C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640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Continue to elicit</a:t>
            </a:r>
            <a:r>
              <a:rPr lang="en-US" baseline="0" dirty="0" smtClean="0"/>
              <a:t> and accept additional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3C99B-D743-40AD-81C8-B96FE980E0C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994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$285,000 external funds /$476,407</a:t>
            </a:r>
            <a:r>
              <a:rPr lang="en-US" baseline="0" dirty="0" smtClean="0"/>
              <a:t> total CCE grant seed = 60%. This figure does not include the $ from in-kind donations projects were able to obtain.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3C99B-D743-40AD-81C8-B96FE980E0C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530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Out of the 20 projects, 13 are currently operating and 7 have closed since the initial funding period.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3C99B-D743-40AD-81C8-B96FE980E0C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9850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3C99B-D743-40AD-81C8-B96FE980E0C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047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Of the 35 projects, many more have received support than the</a:t>
            </a:r>
            <a:r>
              <a:rPr lang="en-US" baseline="0" dirty="0" smtClean="0"/>
              <a:t> 5 … still collecting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3C99B-D743-40AD-81C8-B96FE980E0C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Out of the 20, only 16</a:t>
            </a:r>
            <a:r>
              <a:rPr lang="en-US" baseline="0" dirty="0" smtClean="0"/>
              <a:t> provided data for these categories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3C99B-D743-40AD-81C8-B96FE980E0C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39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10 of the 13 ongoing projects indicate that students are still involved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10 of the 13 ongoing projects indicate that students use their project experience as the basis to further their own independent learning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3C99B-D743-40AD-81C8-B96FE980E0C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2607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3C99B-D743-40AD-81C8-B96FE980E0C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183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443036-83F6-7F45-9AB8-0F51BC3A7476}" type="datetimeFigureOut">
              <a:rPr lang="en-US" smtClean="0"/>
              <a:pPr/>
              <a:t>10/8/13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90160D-D81A-4A44-9898-5167360091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276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443036-83F6-7F45-9AB8-0F51BC3A7476}" type="datetimeFigureOut">
              <a:rPr lang="en-US" smtClean="0"/>
              <a:pPr/>
              <a:t>10/8/13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90160D-D81A-4A44-9898-5167360091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82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95759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61640"/>
            <a:ext cx="7772400" cy="33751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4443036-83F6-7F45-9AB8-0F51BC3A7476}" type="datetimeFigureOut">
              <a:rPr lang="en-US" smtClean="0"/>
              <a:pPr/>
              <a:t>10/8/13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90160D-D81A-4A44-9898-5167360091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38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vcu_powerpoint_template_3.eps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9144000" cy="683260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vcu_powerpoint_template_4.eps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25399"/>
            <a:ext cx="9144000" cy="683260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choward@vcu.edu" TargetMode="External"/><Relationship Id="rId4" Type="http://schemas.openxmlformats.org/officeDocument/2006/relationships/hyperlink" Target="mailto:vholton@vcu.edu" TargetMode="External"/><Relationship Id="rId5" Type="http://schemas.openxmlformats.org/officeDocument/2006/relationships/hyperlink" Target="mailto:jettnerjf@vcu.edu" TargetMode="External"/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community.vcu.ed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community.vcu.edu/council-for-community-engagement/community-engagement-grant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Impact of </a:t>
            </a:r>
            <a:r>
              <a:rPr lang="en-US" dirty="0" smtClean="0"/>
              <a:t>Community </a:t>
            </a:r>
            <a:r>
              <a:rPr lang="en-US" dirty="0"/>
              <a:t>Engagement Grants (2007-2012): </a:t>
            </a:r>
          </a:p>
          <a:p>
            <a:r>
              <a:rPr lang="en-US" dirty="0"/>
              <a:t>A Preliminary Report</a:t>
            </a:r>
          </a:p>
        </p:txBody>
      </p:sp>
    </p:spTree>
    <p:extLst>
      <p:ext uri="{BB962C8B-B14F-4D97-AF65-F5344CB8AC3E}">
        <p14:creationId xmlns:p14="http://schemas.microsoft.com/office/powerpoint/2010/main" val="613186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4951"/>
            <a:ext cx="7772400" cy="957597"/>
          </a:xfrm>
        </p:spPr>
        <p:txBody>
          <a:bodyPr/>
          <a:lstStyle/>
          <a:p>
            <a:r>
              <a:rPr lang="en-US" sz="3600" b="1" dirty="0" smtClean="0"/>
              <a:t>Application Process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021" y="1617997"/>
            <a:ext cx="8009179" cy="3375175"/>
          </a:xfrm>
        </p:spPr>
        <p:txBody>
          <a:bodyPr/>
          <a:lstStyle/>
          <a:p>
            <a:pPr marL="514350" indent="-51435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Information sessions</a:t>
            </a:r>
          </a:p>
          <a:p>
            <a:pPr marL="514350" indent="-51435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Online application</a:t>
            </a:r>
          </a:p>
          <a:p>
            <a:pPr marL="514350" indent="-51435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Applications reviewed by Council </a:t>
            </a:r>
            <a:r>
              <a:rPr lang="en-US" sz="2800" dirty="0" smtClean="0">
                <a:solidFill>
                  <a:schemeClr val="tx1"/>
                </a:solidFill>
              </a:rPr>
              <a:t>committee</a:t>
            </a:r>
          </a:p>
          <a:p>
            <a:pPr marL="514350" indent="-51435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Finalists interviewed with community partner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514350" indent="-51435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Awarded in May at a community </a:t>
            </a:r>
            <a:r>
              <a:rPr lang="en-US" sz="2800" dirty="0" smtClean="0">
                <a:solidFill>
                  <a:schemeClr val="tx1"/>
                </a:solidFill>
              </a:rPr>
              <a:t>celebration</a:t>
            </a:r>
          </a:p>
          <a:p>
            <a:pPr marL="514350" indent="-51435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Projects presented at subsequent May celebration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514350" indent="-51435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Final report and follow-up surveys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202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50729" y="459982"/>
            <a:ext cx="8480120" cy="957597"/>
          </a:xfrm>
        </p:spPr>
        <p:txBody>
          <a:bodyPr/>
          <a:lstStyle/>
          <a:p>
            <a:r>
              <a:rPr lang="en-US" sz="3600" b="1" dirty="0" smtClean="0"/>
              <a:t>CCE Grants Impact (2007-2012)</a:t>
            </a:r>
            <a:endParaRPr lang="en-US" sz="3600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88515" y="1240078"/>
            <a:ext cx="8204548" cy="4396634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en-US" sz="3000" dirty="0" smtClean="0">
                <a:solidFill>
                  <a:schemeClr val="tx1"/>
                </a:solidFill>
              </a:rPr>
              <a:t>Data collected from PIs: </a:t>
            </a:r>
          </a:p>
          <a:p>
            <a:pPr marL="457200" indent="-457200" algn="l">
              <a:buFont typeface="Arial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Final reports</a:t>
            </a:r>
          </a:p>
          <a:p>
            <a:pPr marL="457200" indent="-457200" algn="l">
              <a:buFont typeface="Arial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Follow-up surveys</a:t>
            </a:r>
          </a:p>
          <a:p>
            <a:pPr algn="l">
              <a:lnSpc>
                <a:spcPct val="150000"/>
              </a:lnSpc>
            </a:pPr>
            <a:r>
              <a:rPr lang="en-US" sz="3000" dirty="0" smtClean="0">
                <a:solidFill>
                  <a:schemeClr val="tx1"/>
                </a:solidFill>
              </a:rPr>
              <a:t>Next steps: </a:t>
            </a:r>
            <a:endParaRPr lang="en-US" sz="3000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Survey of community partners</a:t>
            </a:r>
          </a:p>
          <a:p>
            <a:pPr marL="457200" indent="-457200" algn="l">
              <a:buFont typeface="Arial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Analysis of combined impact and comparison of perspectives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370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50729" y="422406"/>
            <a:ext cx="8480120" cy="957597"/>
          </a:xfrm>
        </p:spPr>
        <p:txBody>
          <a:bodyPr/>
          <a:lstStyle/>
          <a:p>
            <a:r>
              <a:rPr lang="en-US" sz="3600" b="1" dirty="0" smtClean="0"/>
              <a:t>Response Rate</a:t>
            </a:r>
            <a:endParaRPr lang="en-US" sz="3600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88515" y="1910567"/>
            <a:ext cx="3281819" cy="2874160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Complete data for 20 grants 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52.6% response rate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28709"/>
              </p:ext>
            </p:extLst>
          </p:nvPr>
        </p:nvGraphicFramePr>
        <p:xfrm>
          <a:off x="3883069" y="1670238"/>
          <a:ext cx="4747364" cy="3252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7375"/>
                <a:gridCol w="1489942"/>
                <a:gridCol w="1300047"/>
              </a:tblGrid>
              <a:tr h="464642">
                <a:tc>
                  <a:txBody>
                    <a:bodyPr/>
                    <a:lstStyle/>
                    <a:p>
                      <a:r>
                        <a:rPr lang="en-US" dirty="0" smtClean="0"/>
                        <a:t>CCE Grant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Grantees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Reports</a:t>
                      </a:r>
                      <a:endParaRPr lang="en-US" dirty="0"/>
                    </a:p>
                  </a:txBody>
                  <a:tcPr/>
                </a:tc>
              </a:tr>
              <a:tr h="464642">
                <a:tc>
                  <a:txBody>
                    <a:bodyPr/>
                    <a:lstStyle/>
                    <a:p>
                      <a:r>
                        <a:rPr lang="en-US" dirty="0" smtClean="0"/>
                        <a:t>2007-2008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464642">
                <a:tc>
                  <a:txBody>
                    <a:bodyPr/>
                    <a:lstStyle/>
                    <a:p>
                      <a:r>
                        <a:rPr lang="en-US" dirty="0" smtClean="0"/>
                        <a:t>2008-2009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464642">
                <a:tc>
                  <a:txBody>
                    <a:bodyPr/>
                    <a:lstStyle/>
                    <a:p>
                      <a:r>
                        <a:rPr lang="en-US" dirty="0" smtClean="0"/>
                        <a:t>2009-2010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64642">
                <a:tc>
                  <a:txBody>
                    <a:bodyPr/>
                    <a:lstStyle/>
                    <a:p>
                      <a:r>
                        <a:rPr lang="en-US" dirty="0" smtClean="0"/>
                        <a:t>2010-2011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3*</a:t>
                      </a:r>
                    </a:p>
                  </a:txBody>
                  <a:tcPr/>
                </a:tc>
              </a:tr>
              <a:tr h="464642">
                <a:tc>
                  <a:txBody>
                    <a:bodyPr/>
                    <a:lstStyle/>
                    <a:p>
                      <a:r>
                        <a:rPr lang="en-US" dirty="0" smtClean="0"/>
                        <a:t>2011-2012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3*</a:t>
                      </a:r>
                      <a:endParaRPr lang="en-US" dirty="0"/>
                    </a:p>
                  </a:txBody>
                  <a:tcPr/>
                </a:tc>
              </a:tr>
              <a:tr h="46464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38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ubtitle 3"/>
          <p:cNvSpPr txBox="1">
            <a:spLocks/>
          </p:cNvSpPr>
          <p:nvPr/>
        </p:nvSpPr>
        <p:spPr>
          <a:xfrm>
            <a:off x="3870542" y="4936297"/>
            <a:ext cx="4759891" cy="539663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*Only reports with complete data are in count</a:t>
            </a:r>
          </a:p>
        </p:txBody>
      </p:sp>
    </p:spTree>
    <p:extLst>
      <p:ext uri="{BB962C8B-B14F-4D97-AF65-F5344CB8AC3E}">
        <p14:creationId xmlns:p14="http://schemas.microsoft.com/office/powerpoint/2010/main" val="1934327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2302"/>
            <a:ext cx="7772400" cy="957597"/>
          </a:xfrm>
        </p:spPr>
        <p:txBody>
          <a:bodyPr/>
          <a:lstStyle/>
          <a:p>
            <a:r>
              <a:rPr lang="en-US" sz="3600" b="1" dirty="0" smtClean="0"/>
              <a:t>Key Findings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5989" y="1329899"/>
            <a:ext cx="8242126" cy="4559474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Majority of projects (65%) are ongoing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20% of closed projects still maintain a relationship with their partners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Students are primarily engaged through service-learning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Scholarship generated is primarily articles and presentations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PIs leverage this grant to obtain additional internal and external funding support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38556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500881"/>
            <a:ext cx="7772400" cy="957597"/>
          </a:xfrm>
        </p:spPr>
        <p:txBody>
          <a:bodyPr/>
          <a:lstStyle/>
          <a:p>
            <a:r>
              <a:rPr lang="en-US" sz="3600" b="1" dirty="0" smtClean="0"/>
              <a:t>Status of the Projects </a:t>
            </a:r>
            <a:r>
              <a:rPr lang="en-US" sz="2800" b="1" dirty="0" smtClean="0"/>
              <a:t>(n=20)</a:t>
            </a:r>
            <a:endParaRPr lang="en-US" sz="2800" b="1" dirty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790425778"/>
              </p:ext>
            </p:extLst>
          </p:nvPr>
        </p:nvGraphicFramePr>
        <p:xfrm>
          <a:off x="1513842" y="1317373"/>
          <a:ext cx="6286301" cy="4108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16600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07899" y="359776"/>
            <a:ext cx="8467261" cy="957597"/>
          </a:xfrm>
        </p:spPr>
        <p:txBody>
          <a:bodyPr/>
          <a:lstStyle/>
          <a:p>
            <a:r>
              <a:rPr lang="en-US" sz="3200" b="1" dirty="0" smtClean="0"/>
              <a:t>Maintained a Relationship After Grant Period </a:t>
            </a:r>
            <a:r>
              <a:rPr lang="en-US" sz="2800" b="1" dirty="0" smtClean="0"/>
              <a:t>(n=20)</a:t>
            </a:r>
            <a:endParaRPr lang="en-US" sz="2800" b="1" dirty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400819918"/>
              </p:ext>
            </p:extLst>
          </p:nvPr>
        </p:nvGraphicFramePr>
        <p:xfrm>
          <a:off x="873691" y="1265127"/>
          <a:ext cx="7117914" cy="4391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16600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1"/>
            <a:ext cx="8229600" cy="1143000"/>
          </a:xfrm>
        </p:spPr>
        <p:txBody>
          <a:bodyPr/>
          <a:lstStyle/>
          <a:p>
            <a:r>
              <a:rPr lang="en-US" sz="3200" b="1" dirty="0"/>
              <a:t>Faculty Contributions to Ongoing Partnerships </a:t>
            </a:r>
            <a:r>
              <a:rPr lang="en-US" sz="2800" b="1" dirty="0"/>
              <a:t>(n=16)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8834480"/>
              </p:ext>
            </p:extLst>
          </p:nvPr>
        </p:nvGraphicFramePr>
        <p:xfrm>
          <a:off x="457200" y="1600201"/>
          <a:ext cx="8229600" cy="4300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92506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7260"/>
            <a:ext cx="8229600" cy="1143000"/>
          </a:xfrm>
        </p:spPr>
        <p:txBody>
          <a:bodyPr/>
          <a:lstStyle/>
          <a:p>
            <a:r>
              <a:rPr lang="en-US" sz="3200" b="1" dirty="0"/>
              <a:t>Community Member Contributions to Ongoing Partnerships (n=16)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90545"/>
              </p:ext>
            </p:extLst>
          </p:nvPr>
        </p:nvGraphicFramePr>
        <p:xfrm>
          <a:off x="-256586" y="1744565"/>
          <a:ext cx="8943386" cy="4027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71303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462247"/>
            <a:ext cx="7772400" cy="592854"/>
          </a:xfrm>
        </p:spPr>
        <p:txBody>
          <a:bodyPr/>
          <a:lstStyle/>
          <a:p>
            <a:r>
              <a:rPr lang="en-US" sz="3600" b="1" dirty="0" smtClean="0"/>
              <a:t>Financial Sustainability</a:t>
            </a:r>
            <a:endParaRPr lang="en-US" sz="3600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61741" y="1428724"/>
            <a:ext cx="7980474" cy="4190820"/>
          </a:xfrm>
        </p:spPr>
        <p:txBody>
          <a:bodyPr/>
          <a:lstStyle/>
          <a:p>
            <a:pPr marL="457200" indent="-457200" algn="l">
              <a:spcBef>
                <a:spcPts val="0"/>
              </a:spcBef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No match required, but many PIs report additional in-kind and cash contributions to support the funded project</a:t>
            </a:r>
          </a:p>
          <a:p>
            <a:pPr marL="457200" indent="-457200" algn="l">
              <a:spcBef>
                <a:spcPts val="0"/>
              </a:spcBef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spcBef>
                <a:spcPts val="0"/>
              </a:spcBef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Of the 20 reports, 5 projects received additional funding ($213,000 from external sources) </a:t>
            </a:r>
          </a:p>
          <a:p>
            <a:pPr marL="457200" indent="-457200" algn="l">
              <a:spcBef>
                <a:spcPts val="0"/>
              </a:spcBef>
              <a:buFont typeface="Arial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spcBef>
                <a:spcPts val="0"/>
              </a:spcBef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Sources have been federal grants, private and corporate foundations and other VCU sources</a:t>
            </a:r>
            <a:endParaRPr lang="en-US" sz="2800" dirty="0">
              <a:solidFill>
                <a:schemeClr val="tx1"/>
              </a:solidFill>
            </a:endParaRPr>
          </a:p>
          <a:p>
            <a:pPr marL="274320" indent="-274320" algn="l">
              <a:spcBef>
                <a:spcPts val="0"/>
              </a:spcBef>
              <a:buFont typeface="Wingdings" pitchFamily="2" charset="2"/>
              <a:buChar char="§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274320" indent="-274320" algn="l">
              <a:spcBef>
                <a:spcPts val="0"/>
              </a:spcBef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274320" indent="-274320" algn="l">
              <a:spcBef>
                <a:spcPts val="0"/>
              </a:spcBef>
              <a:buFont typeface="Wingdings" pitchFamily="2" charset="2"/>
              <a:buChar char="§"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229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1900" y="338864"/>
            <a:ext cx="8440616" cy="655934"/>
          </a:xfrm>
        </p:spPr>
        <p:txBody>
          <a:bodyPr/>
          <a:lstStyle/>
          <a:p>
            <a:r>
              <a:rPr lang="en-US" sz="3600" b="1" dirty="0" smtClean="0"/>
              <a:t>Contribution to Faculty Scholarship </a:t>
            </a:r>
            <a:r>
              <a:rPr lang="en-US" sz="2800" b="1" dirty="0" smtClean="0"/>
              <a:t>(n=16)</a:t>
            </a:r>
            <a:endParaRPr lang="en-US" sz="2800" b="1" dirty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283400651"/>
              </p:ext>
            </p:extLst>
          </p:nvPr>
        </p:nvGraphicFramePr>
        <p:xfrm>
          <a:off x="387755" y="1361071"/>
          <a:ext cx="8504761" cy="4679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85235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b="1" dirty="0" smtClean="0"/>
              <a:t>Virginia Commonwealth University</a:t>
            </a:r>
            <a:endParaRPr lang="en-US" sz="3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Urban, research university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31,000 students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Academic medical center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#1 public art school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No football team, but cool basketball coach!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1620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338865"/>
            <a:ext cx="7772400" cy="655934"/>
          </a:xfrm>
        </p:spPr>
        <p:txBody>
          <a:bodyPr/>
          <a:lstStyle/>
          <a:p>
            <a:r>
              <a:rPr lang="en-US" sz="3600" b="1" dirty="0" smtClean="0"/>
              <a:t>Areas of Student Involvement</a:t>
            </a:r>
            <a:br>
              <a:rPr lang="en-US" sz="3600" b="1" dirty="0" smtClean="0"/>
            </a:br>
            <a:r>
              <a:rPr lang="en-US" sz="1800" b="1" dirty="0" smtClean="0"/>
              <a:t>(10 of 13 ongoing projects)</a:t>
            </a:r>
            <a:endParaRPr lang="en-US" sz="36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014877"/>
              </p:ext>
            </p:extLst>
          </p:nvPr>
        </p:nvGraphicFramePr>
        <p:xfrm>
          <a:off x="450938" y="1252604"/>
          <a:ext cx="8217072" cy="409600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93928"/>
                <a:gridCol w="1828800"/>
                <a:gridCol w="1703539"/>
                <a:gridCol w="1590805"/>
              </a:tblGrid>
              <a:tr h="48298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Undergraduates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Graduates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anchor="ctr"/>
                </a:tc>
              </a:tr>
              <a:tr h="49083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Independent Study/Research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23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89342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Paid member of project team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6257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Work</a:t>
                      </a:r>
                      <a:r>
                        <a:rPr lang="en-US" baseline="0" dirty="0" smtClean="0"/>
                        <a:t> study/Graduate assistant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47162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Service learning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386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782533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Internship, practicum, field placement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7447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118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66116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TOTAL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371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231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602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Subtitle 3"/>
          <p:cNvSpPr txBox="1">
            <a:spLocks/>
          </p:cNvSpPr>
          <p:nvPr/>
        </p:nvSpPr>
        <p:spPr>
          <a:xfrm>
            <a:off x="360124" y="5438932"/>
            <a:ext cx="3159690" cy="323042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172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51692" y="454314"/>
            <a:ext cx="8440616" cy="655934"/>
          </a:xfrm>
        </p:spPr>
        <p:txBody>
          <a:bodyPr/>
          <a:lstStyle/>
          <a:p>
            <a:r>
              <a:rPr lang="en-US" sz="3600" b="1" dirty="0" smtClean="0"/>
              <a:t>Contribution to Student Scholarship</a:t>
            </a:r>
            <a:endParaRPr lang="en-US" sz="3600" b="1" dirty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838170859"/>
              </p:ext>
            </p:extLst>
          </p:nvPr>
        </p:nvGraphicFramePr>
        <p:xfrm>
          <a:off x="351693" y="1232794"/>
          <a:ext cx="8792308" cy="4679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10229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5510"/>
            <a:ext cx="7772400" cy="957597"/>
          </a:xfrm>
        </p:spPr>
        <p:txBody>
          <a:bodyPr/>
          <a:lstStyle/>
          <a:p>
            <a:r>
              <a:rPr lang="en-US" sz="3600" b="1" dirty="0" smtClean="0"/>
              <a:t>Reflections on Impact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729" y="1265814"/>
            <a:ext cx="8364627" cy="3890915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Involvement of community partners in all stages of the projects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I</a:t>
            </a:r>
            <a:r>
              <a:rPr lang="en-US" sz="2800" dirty="0" smtClean="0">
                <a:solidFill>
                  <a:schemeClr val="tx1"/>
                </a:solidFill>
              </a:rPr>
              <a:t>mpact on the VCU </a:t>
            </a:r>
            <a:r>
              <a:rPr lang="en-US" sz="2800" dirty="0" smtClean="0">
                <a:solidFill>
                  <a:schemeClr val="tx1"/>
                </a:solidFill>
              </a:rPr>
              <a:t>culture and Richmond community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Encouragement of interdisciplinary </a:t>
            </a:r>
            <a:r>
              <a:rPr lang="en-US" sz="2800" dirty="0" smtClean="0">
                <a:solidFill>
                  <a:schemeClr val="tx1"/>
                </a:solidFill>
              </a:rPr>
              <a:t>work 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70 different VCU units have participated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Development of models for engaged teaching, research, and service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Growing number of faculty with expertise in community engaged scholarship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6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4226"/>
            <a:ext cx="8229600" cy="918337"/>
          </a:xfrm>
        </p:spPr>
        <p:txBody>
          <a:bodyPr/>
          <a:lstStyle/>
          <a:p>
            <a:r>
              <a:rPr lang="en-US" sz="3600" b="1" dirty="0" smtClean="0"/>
              <a:t>Questions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5370"/>
            <a:ext cx="8229600" cy="3954187"/>
          </a:xfrm>
        </p:spPr>
        <p:txBody>
          <a:bodyPr/>
          <a:lstStyle/>
          <a:p>
            <a:r>
              <a:rPr lang="en-US" sz="2800" dirty="0" smtClean="0"/>
              <a:t>How do we create a culture of community engagement?</a:t>
            </a:r>
          </a:p>
          <a:p>
            <a:endParaRPr lang="en-US" sz="2800" dirty="0"/>
          </a:p>
          <a:p>
            <a:r>
              <a:rPr lang="en-US" sz="2800" dirty="0" smtClean="0"/>
              <a:t>How do we facilitate university-community partnerships?</a:t>
            </a:r>
          </a:p>
          <a:p>
            <a:endParaRPr lang="en-US" sz="2800" dirty="0"/>
          </a:p>
          <a:p>
            <a:r>
              <a:rPr lang="en-US" sz="2800" dirty="0" smtClean="0"/>
              <a:t>Can seed grant money be a catalyst for long-term partnerships?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694960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8379" y="1615747"/>
            <a:ext cx="3887243" cy="685800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hlinkClick r:id="rId2"/>
              </a:rPr>
              <a:t>www.community.vcu.edu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799085" y="3009841"/>
            <a:ext cx="30607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Cathy Howard, PhD</a:t>
            </a:r>
          </a:p>
          <a:p>
            <a:r>
              <a:rPr lang="en-US" sz="1600" dirty="0" smtClean="0"/>
              <a:t>Vice Provost</a:t>
            </a:r>
          </a:p>
          <a:p>
            <a:r>
              <a:rPr lang="en-US" sz="1600" dirty="0" smtClean="0"/>
              <a:t>Division Community Engagement</a:t>
            </a:r>
          </a:p>
          <a:p>
            <a:r>
              <a:rPr lang="en-US" sz="1600" dirty="0" smtClean="0">
                <a:hlinkClick r:id="rId3"/>
              </a:rPr>
              <a:t>choward@vcu.edu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4541530" y="3009841"/>
            <a:ext cx="38099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Valerie Holton, PhD, LCSW</a:t>
            </a:r>
          </a:p>
          <a:p>
            <a:r>
              <a:rPr lang="en-US" sz="1600" dirty="0" smtClean="0"/>
              <a:t>Director, Community-Engaged Research</a:t>
            </a:r>
          </a:p>
          <a:p>
            <a:r>
              <a:rPr lang="en-US" sz="1600" dirty="0" smtClean="0"/>
              <a:t>Division Community Engagement</a:t>
            </a:r>
          </a:p>
          <a:p>
            <a:r>
              <a:rPr lang="en-US" sz="1600" dirty="0" smtClean="0">
                <a:hlinkClick r:id="rId4"/>
              </a:rPr>
              <a:t>vholton@vcu.edu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3272" y="709397"/>
            <a:ext cx="8377456" cy="6858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/>
              <a:t>Division of Community Engagement</a:t>
            </a:r>
            <a:endParaRPr lang="en-US" sz="36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06840" y="4384994"/>
            <a:ext cx="3130320" cy="1130909"/>
          </a:xfrm>
          <a:prstGeom prst="rect">
            <a:avLst/>
          </a:prstGeom>
        </p:spPr>
        <p:txBody>
          <a:bodyPr>
            <a:normAutofit fontScale="8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200" dirty="0" smtClean="0"/>
              <a:t>Jennifer </a:t>
            </a:r>
            <a:r>
              <a:rPr lang="en-US" sz="2200" dirty="0" err="1" smtClean="0"/>
              <a:t>Jettner</a:t>
            </a:r>
            <a:r>
              <a:rPr lang="en-US" sz="2200" dirty="0" smtClean="0"/>
              <a:t>, ABD, MSW </a:t>
            </a:r>
          </a:p>
          <a:p>
            <a:pPr algn="l"/>
            <a:r>
              <a:rPr lang="en-US" sz="1900" dirty="0" smtClean="0"/>
              <a:t>Graduate Assistant</a:t>
            </a:r>
          </a:p>
          <a:p>
            <a:pPr algn="l"/>
            <a:r>
              <a:rPr lang="en-US" sz="1900" dirty="0" smtClean="0"/>
              <a:t>Division of Community Engagement</a:t>
            </a:r>
          </a:p>
          <a:p>
            <a:pPr algn="l"/>
            <a:r>
              <a:rPr lang="en-US" sz="1900" dirty="0">
                <a:hlinkClick r:id="rId5"/>
              </a:rPr>
              <a:t>jettnerjf@</a:t>
            </a:r>
            <a:r>
              <a:rPr lang="en-US" sz="1900" dirty="0" smtClean="0">
                <a:hlinkClick r:id="rId5"/>
              </a:rPr>
              <a:t>vcu.edu</a:t>
            </a:r>
            <a:r>
              <a:rPr lang="en-US" sz="1900" dirty="0" smtClean="0"/>
              <a:t> 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1783595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253344" cy="685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VCU’s Quest for Distinction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543800" cy="4724400"/>
          </a:xfrm>
        </p:spPr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en-US" b="1" u="sng" dirty="0" smtClean="0"/>
              <a:t>Theme IV: </a:t>
            </a:r>
            <a:r>
              <a:rPr lang="en-US" u="sng" dirty="0" smtClean="0"/>
              <a:t>Become a national model for community engagement and regional impact</a:t>
            </a:r>
          </a:p>
          <a:p>
            <a:endParaRPr lang="en-US" b="1" dirty="0"/>
          </a:p>
          <a:p>
            <a:r>
              <a:rPr lang="en-US" b="1" dirty="0"/>
              <a:t>Expand community engaged scholarship and service learning. </a:t>
            </a:r>
          </a:p>
          <a:p>
            <a:r>
              <a:rPr lang="en-US" b="1" dirty="0" smtClean="0"/>
              <a:t>Create</a:t>
            </a:r>
            <a:r>
              <a:rPr lang="en-US" dirty="0" smtClean="0"/>
              <a:t> university-community </a:t>
            </a:r>
            <a:r>
              <a:rPr lang="en-US" u="sng" dirty="0" smtClean="0"/>
              <a:t>partnerships</a:t>
            </a:r>
            <a:r>
              <a:rPr lang="en-US" dirty="0" smtClean="0"/>
              <a:t> with a focus on the key targeted areas of:</a:t>
            </a:r>
          </a:p>
          <a:p>
            <a:pPr lvl="2"/>
            <a:r>
              <a:rPr lang="en-US" dirty="0" smtClean="0"/>
              <a:t>K-12 Education</a:t>
            </a:r>
          </a:p>
          <a:p>
            <a:pPr lvl="2"/>
            <a:r>
              <a:rPr lang="en-US" dirty="0" smtClean="0"/>
              <a:t>Access to Health</a:t>
            </a:r>
          </a:p>
          <a:p>
            <a:pPr lvl="2"/>
            <a:r>
              <a:rPr lang="en-US" dirty="0" smtClean="0"/>
              <a:t>Economic Development</a:t>
            </a:r>
          </a:p>
          <a:p>
            <a:pPr lvl="2"/>
            <a:r>
              <a:rPr lang="en-US" dirty="0" smtClean="0"/>
              <a:t>Sustainability</a:t>
            </a:r>
          </a:p>
          <a:p>
            <a:r>
              <a:rPr lang="en-US" b="1" dirty="0" smtClean="0"/>
              <a:t>Provide</a:t>
            </a:r>
            <a:r>
              <a:rPr lang="en-US" dirty="0" smtClean="0"/>
              <a:t> strategic </a:t>
            </a:r>
            <a:r>
              <a:rPr lang="en-US" u="sng" dirty="0" smtClean="0"/>
              <a:t>leadership</a:t>
            </a:r>
            <a:r>
              <a:rPr lang="en-US" dirty="0" smtClean="0"/>
              <a:t> in addressing sustainability challenges through curricular and service innovations and green facilities and operations.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581400"/>
            <a:ext cx="2522909" cy="100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8851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44695"/>
            <a:ext cx="7253344" cy="6858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Recognition for Community Engagement</a:t>
            </a:r>
            <a:endParaRPr lang="en-US" sz="3600" b="1" dirty="0"/>
          </a:p>
        </p:txBody>
      </p:sp>
      <p:sp>
        <p:nvSpPr>
          <p:cNvPr id="6" name="Text Placeholder 3"/>
          <p:cNvSpPr txBox="1">
            <a:spLocks/>
          </p:cNvSpPr>
          <p:nvPr/>
        </p:nvSpPr>
        <p:spPr>
          <a:xfrm>
            <a:off x="2870369" y="1524000"/>
            <a:ext cx="4040188" cy="152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Recognized as 1 of 40 top community-engaged institutions by the </a:t>
            </a:r>
            <a:r>
              <a:rPr lang="en-US" sz="1800" dirty="0">
                <a:solidFill>
                  <a:schemeClr val="tx1"/>
                </a:solidFill>
              </a:rPr>
              <a:t>C</a:t>
            </a:r>
            <a:r>
              <a:rPr lang="en-US" sz="1800" dirty="0" smtClean="0">
                <a:solidFill>
                  <a:schemeClr val="tx1"/>
                </a:solidFill>
              </a:rPr>
              <a:t>arnegie foundation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0"/>
            <a:ext cx="1676400" cy="163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Placeholder 5"/>
          <p:cNvSpPr txBox="1">
            <a:spLocks/>
          </p:cNvSpPr>
          <p:nvPr/>
        </p:nvSpPr>
        <p:spPr>
          <a:xfrm>
            <a:off x="2233612" y="3520180"/>
            <a:ext cx="4041775" cy="9144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President’s Higher </a:t>
            </a:r>
            <a:r>
              <a:rPr lang="en-US" sz="2000" dirty="0">
                <a:solidFill>
                  <a:schemeClr val="tx1"/>
                </a:solidFill>
              </a:rPr>
              <a:t>E</a:t>
            </a:r>
            <a:r>
              <a:rPr lang="en-US" sz="2000" dirty="0" smtClean="0">
                <a:solidFill>
                  <a:schemeClr val="tx1"/>
                </a:solidFill>
              </a:rPr>
              <a:t>ducation </a:t>
            </a:r>
            <a:r>
              <a:rPr lang="en-US" sz="2000" dirty="0">
                <a:solidFill>
                  <a:schemeClr val="tx1"/>
                </a:solidFill>
              </a:rPr>
              <a:t>S</a:t>
            </a:r>
            <a:r>
              <a:rPr lang="en-US" sz="2000" dirty="0" smtClean="0">
                <a:solidFill>
                  <a:schemeClr val="tx1"/>
                </a:solidFill>
              </a:rPr>
              <a:t>ervice </a:t>
            </a:r>
            <a:r>
              <a:rPr lang="en-US" sz="2000" dirty="0">
                <a:solidFill>
                  <a:schemeClr val="tx1"/>
                </a:solidFill>
              </a:rPr>
              <a:t>H</a:t>
            </a:r>
            <a:r>
              <a:rPr lang="en-US" sz="2000" dirty="0" smtClean="0">
                <a:solidFill>
                  <a:schemeClr val="tx1"/>
                </a:solidFill>
              </a:rPr>
              <a:t>onor Roll, with highest distinction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2887" y="3163887"/>
            <a:ext cx="1603375" cy="1566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957386"/>
            <a:ext cx="3416300" cy="823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 Placeholder 5"/>
          <p:cNvSpPr txBox="1">
            <a:spLocks/>
          </p:cNvSpPr>
          <p:nvPr/>
        </p:nvSpPr>
        <p:spPr>
          <a:xfrm>
            <a:off x="4343400" y="5105400"/>
            <a:ext cx="4191000" cy="71535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Recipient of a CTSA grant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548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Division of Community Engagement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5800" y="1447034"/>
            <a:ext cx="7772400" cy="3863627"/>
          </a:xfrm>
        </p:spPr>
        <p:txBody>
          <a:bodyPr/>
          <a:lstStyle/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Vision</a:t>
            </a:r>
            <a:endParaRPr lang="en-US" sz="2800" dirty="0">
              <a:solidFill>
                <a:schemeClr val="tx1"/>
              </a:solidFill>
            </a:endParaRPr>
          </a:p>
          <a:p>
            <a:pPr algn="l"/>
            <a:r>
              <a:rPr lang="en-US" sz="2400" i="1" dirty="0">
                <a:solidFill>
                  <a:schemeClr val="tx1"/>
                </a:solidFill>
              </a:rPr>
              <a:t>VCU is a community of engaged citizens, working together changing lives.</a:t>
            </a:r>
            <a:endParaRPr lang="en-US" sz="2400" dirty="0">
              <a:solidFill>
                <a:schemeClr val="tx1"/>
              </a:solidFill>
            </a:endParaRPr>
          </a:p>
          <a:p>
            <a:pPr algn="l"/>
            <a:r>
              <a:rPr lang="en-US" sz="2800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Mission</a:t>
            </a:r>
            <a:endParaRPr lang="en-US" sz="2800" dirty="0">
              <a:solidFill>
                <a:schemeClr val="tx1"/>
              </a:solidFill>
            </a:endParaRPr>
          </a:p>
          <a:p>
            <a:pPr algn="l"/>
            <a:r>
              <a:rPr lang="en-US" sz="2400" i="1" dirty="0">
                <a:solidFill>
                  <a:schemeClr val="tx1"/>
                </a:solidFill>
              </a:rPr>
              <a:t>The VCU Division of Community Engagement mobilizes university-community partnerships that generate innovative solutions to societal challenges and prepares the engaged citizens of tomorrow.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976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b="1" dirty="0" smtClean="0"/>
              <a:t>Council for Community Engagement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6388" y="1640829"/>
            <a:ext cx="8441602" cy="3375175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Builds a network of contacts across units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Disseminates information and resources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Gathers information from the community on critical needs and opportunities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Recognizes accomplishments of university-community partnerships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Oversees the grant </a:t>
            </a:r>
            <a:r>
              <a:rPr lang="en-US" sz="2800" dirty="0" smtClean="0">
                <a:solidFill>
                  <a:schemeClr val="tx1"/>
                </a:solidFill>
              </a:rPr>
              <a:t>program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Promotes CE opportunities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344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4226"/>
            <a:ext cx="8229600" cy="918337"/>
          </a:xfrm>
        </p:spPr>
        <p:txBody>
          <a:bodyPr/>
          <a:lstStyle/>
          <a:p>
            <a:r>
              <a:rPr lang="en-US" sz="3600" b="1" dirty="0" smtClean="0"/>
              <a:t>Questions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5370"/>
            <a:ext cx="8229600" cy="3954187"/>
          </a:xfrm>
        </p:spPr>
        <p:txBody>
          <a:bodyPr/>
          <a:lstStyle/>
          <a:p>
            <a:r>
              <a:rPr lang="en-US" sz="2800" dirty="0" smtClean="0"/>
              <a:t>How do we create a culture of community engagement?</a:t>
            </a:r>
          </a:p>
          <a:p>
            <a:endParaRPr lang="en-US" sz="2800" dirty="0"/>
          </a:p>
          <a:p>
            <a:r>
              <a:rPr lang="en-US" sz="2800" dirty="0" smtClean="0"/>
              <a:t>How do we facilitate university-community partnerships?</a:t>
            </a:r>
          </a:p>
          <a:p>
            <a:endParaRPr lang="en-US" sz="2800" dirty="0"/>
          </a:p>
          <a:p>
            <a:r>
              <a:rPr lang="en-US" sz="2800" dirty="0" smtClean="0"/>
              <a:t>Can seed grant money be a catalyst for long-term partnerships?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33884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50729" y="650135"/>
            <a:ext cx="8480120" cy="957597"/>
          </a:xfrm>
        </p:spPr>
        <p:txBody>
          <a:bodyPr/>
          <a:lstStyle/>
          <a:p>
            <a:r>
              <a:rPr lang="en-US" sz="3600" b="1" dirty="0" smtClean="0"/>
              <a:t>Grants: Purpose &amp; Background</a:t>
            </a:r>
            <a:endParaRPr lang="en-US" sz="3600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50729" y="1607732"/>
            <a:ext cx="8480120" cy="4396634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Funds from the Offices of the Provost and the Vice President for Health </a:t>
            </a:r>
            <a:r>
              <a:rPr lang="en-US" sz="2800" dirty="0" smtClean="0">
                <a:solidFill>
                  <a:schemeClr val="tx1"/>
                </a:solidFill>
              </a:rPr>
              <a:t>Sciences ($100,000)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P</a:t>
            </a:r>
            <a:r>
              <a:rPr lang="en-US" sz="2800" dirty="0" smtClean="0">
                <a:solidFill>
                  <a:schemeClr val="tx1"/>
                </a:solidFill>
              </a:rPr>
              <a:t>rovides one-year seed grants up to $20,000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Supports and encourages community-university </a:t>
            </a:r>
            <a:r>
              <a:rPr lang="en-US" sz="2800" dirty="0">
                <a:solidFill>
                  <a:prstClr val="black"/>
                </a:solidFill>
              </a:rPr>
              <a:t>partnerships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Creatively addresses community-identified </a:t>
            </a:r>
            <a:r>
              <a:rPr lang="en-US" sz="2800" dirty="0" smtClean="0">
                <a:solidFill>
                  <a:schemeClr val="tx1"/>
                </a:solidFill>
              </a:rPr>
              <a:t>needs with interdisciplinary approaches</a:t>
            </a:r>
            <a:endParaRPr lang="en-US" sz="2800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Advances community </a:t>
            </a:r>
            <a:r>
              <a:rPr lang="en-US" sz="2800" dirty="0">
                <a:solidFill>
                  <a:schemeClr val="tx1"/>
                </a:solidFill>
              </a:rPr>
              <a:t>engaged </a:t>
            </a:r>
            <a:r>
              <a:rPr lang="en-US" sz="2800" dirty="0" smtClean="0">
                <a:solidFill>
                  <a:schemeClr val="tx1"/>
                </a:solidFill>
              </a:rPr>
              <a:t>scholarship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678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50729" y="422406"/>
            <a:ext cx="8480120" cy="957597"/>
          </a:xfrm>
        </p:spPr>
        <p:txBody>
          <a:bodyPr/>
          <a:lstStyle/>
          <a:p>
            <a:r>
              <a:rPr lang="en-US" sz="3600" b="1" dirty="0" smtClean="0"/>
              <a:t>History</a:t>
            </a:r>
            <a:endParaRPr lang="en-US" sz="3600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88515" y="1401451"/>
            <a:ext cx="8204548" cy="4396634"/>
          </a:xfrm>
        </p:spPr>
        <p:txBody>
          <a:bodyPr/>
          <a:lstStyle/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Program began during 2007-2008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From 2007-2014, 51 grants have been awarded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Approximately $700,000 has been awarded 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chemeClr val="tx1"/>
                </a:solidFill>
                <a:hlinkClick r:id="rId3"/>
              </a:rPr>
              <a:t>Funded Projects</a:t>
            </a:r>
            <a:r>
              <a:rPr lang="en-US" sz="2800" dirty="0" smtClean="0">
                <a:solidFill>
                  <a:schemeClr val="tx1"/>
                </a:solidFill>
              </a:rPr>
              <a:t> have supported 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K-12 education, 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A</a:t>
            </a:r>
            <a:r>
              <a:rPr lang="en-US" sz="2400" dirty="0" smtClean="0">
                <a:solidFill>
                  <a:schemeClr val="tx1"/>
                </a:solidFill>
              </a:rPr>
              <a:t>ccess to health, 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</a:t>
            </a:r>
            <a:r>
              <a:rPr lang="en-US" sz="2400" dirty="0" smtClean="0">
                <a:solidFill>
                  <a:schemeClr val="tx1"/>
                </a:solidFill>
              </a:rPr>
              <a:t>ustainability and 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E</a:t>
            </a:r>
            <a:r>
              <a:rPr lang="en-US" sz="2400" dirty="0" smtClean="0">
                <a:solidFill>
                  <a:schemeClr val="tx1"/>
                </a:solidFill>
              </a:rPr>
              <a:t>conomic development</a:t>
            </a:r>
            <a:endParaRPr lang="en-US" sz="2400" dirty="0">
              <a:solidFill>
                <a:schemeClr val="tx1"/>
              </a:solidFill>
            </a:endParaRP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30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932971" y="4720752"/>
            <a:ext cx="19948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369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2238</TotalTime>
  <Words>947</Words>
  <Application>Microsoft Macintosh PowerPoint</Application>
  <PresentationFormat>On-screen Show (4:3)</PresentationFormat>
  <Paragraphs>207</Paragraphs>
  <Slides>24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Office Theme</vt:lpstr>
      <vt:lpstr>PowerPoint Presentation</vt:lpstr>
      <vt:lpstr>Virginia Commonwealth University</vt:lpstr>
      <vt:lpstr>VCU’s Quest for Distinction</vt:lpstr>
      <vt:lpstr>Recognition for Community Engagement</vt:lpstr>
      <vt:lpstr>Division of Community Engagement </vt:lpstr>
      <vt:lpstr>Council for Community Engagement</vt:lpstr>
      <vt:lpstr>Questions</vt:lpstr>
      <vt:lpstr>Grants: Purpose &amp; Background</vt:lpstr>
      <vt:lpstr>History</vt:lpstr>
      <vt:lpstr>Application Process</vt:lpstr>
      <vt:lpstr>CCE Grants Impact (2007-2012)</vt:lpstr>
      <vt:lpstr>Response Rate</vt:lpstr>
      <vt:lpstr>Key Findings</vt:lpstr>
      <vt:lpstr>Status of the Projects (n=20)</vt:lpstr>
      <vt:lpstr>Maintained a Relationship After Grant Period (n=20)</vt:lpstr>
      <vt:lpstr>Faculty Contributions to Ongoing Partnerships (n=16)</vt:lpstr>
      <vt:lpstr>Community Member Contributions to Ongoing Partnerships (n=16)</vt:lpstr>
      <vt:lpstr>Financial Sustainability</vt:lpstr>
      <vt:lpstr>Contribution to Faculty Scholarship (n=16)</vt:lpstr>
      <vt:lpstr>Areas of Student Involvement (10 of 13 ongoing projects)</vt:lpstr>
      <vt:lpstr>Contribution to Student Scholarship</vt:lpstr>
      <vt:lpstr>Reflections on Impact</vt:lpstr>
      <vt:lpstr>Questions</vt:lpstr>
      <vt:lpstr>www.community.vcu.edu </vt:lpstr>
    </vt:vector>
  </TitlesOfParts>
  <Company>Virginia Commonwealth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Nathan Hanger</dc:creator>
  <cp:lastModifiedBy>Valerie Holton</cp:lastModifiedBy>
  <cp:revision>80</cp:revision>
  <dcterms:created xsi:type="dcterms:W3CDTF">2012-08-15T20:45:45Z</dcterms:created>
  <dcterms:modified xsi:type="dcterms:W3CDTF">2013-10-08T15:53:15Z</dcterms:modified>
</cp:coreProperties>
</file>